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8"/>
  </p:notesMasterIdLst>
  <p:handoutMasterIdLst>
    <p:handoutMasterId r:id="rId89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9" r:id="rId45"/>
    <p:sldId id="3704" r:id="rId46"/>
    <p:sldId id="3742" r:id="rId47"/>
    <p:sldId id="3691" r:id="rId48"/>
    <p:sldId id="3692" r:id="rId49"/>
    <p:sldId id="3693" r:id="rId50"/>
    <p:sldId id="3718" r:id="rId51"/>
    <p:sldId id="3719" r:id="rId52"/>
    <p:sldId id="3720" r:id="rId53"/>
    <p:sldId id="3703" r:id="rId54"/>
    <p:sldId id="3724" r:id="rId55"/>
    <p:sldId id="373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750" r:id="rId71"/>
    <p:sldId id="3681" r:id="rId72"/>
    <p:sldId id="3751" r:id="rId73"/>
    <p:sldId id="3695" r:id="rId74"/>
    <p:sldId id="3705" r:id="rId75"/>
    <p:sldId id="3726" r:id="rId76"/>
    <p:sldId id="3727" r:id="rId77"/>
    <p:sldId id="3731" r:id="rId78"/>
    <p:sldId id="3730" r:id="rId79"/>
    <p:sldId id="3728" r:id="rId80"/>
    <p:sldId id="3729" r:id="rId81"/>
    <p:sldId id="3739" r:id="rId82"/>
    <p:sldId id="3748" r:id="rId83"/>
    <p:sldId id="3741" r:id="rId84"/>
    <p:sldId id="3647" r:id="rId85"/>
    <p:sldId id="3631" r:id="rId86"/>
    <p:sldId id="3628" r:id="rId87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99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108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494F-1E1C-FED0-EFCB-5F4BF96C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5E98A-DEBA-0F53-BF50-D4A2D6451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67DC5-7FB9-2164-6A02-10E602951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A976-47C8-AD0C-9DF5-8A7E81E02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5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4" y="304800"/>
            <a:ext cx="8628185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blipFill>
                <a:blip r:embed="rId2"/>
                <a:stretch>
                  <a:fillRect l="-593" t="-15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2" r="-584" b="-128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28600"/>
            <a:ext cx="8610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91" y="19341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857958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0" y="138555"/>
            <a:ext cx="853440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637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r="-674359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r="-630556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r="-725455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r="-200000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r="-84722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r="-93651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r="-3509" b="-245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Dilithium,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4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verify.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υ</m:t>
                    </m:r>
                    <m: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≠</m:t>
                        </m:r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𝑀𝑎𝑘𝑒𝐻𝑖𝑛𝑡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≫,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  <m: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+≪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c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Drop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=13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bottom bits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=75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man number of 1’s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blipFill>
                <a:blip r:embed="rId2"/>
                <a:stretch>
                  <a:fillRect l="-1652" t="-1846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E77-D215-2391-9AAB-966759B6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FA119C-E53F-F26D-A276-00108F869BEB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512)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sign: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 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==1⋀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blipFill>
                <a:blip r:embed="rId2"/>
                <a:stretch>
                  <a:fillRect l="-1608" t="-2242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1B6E6-E93F-5D18-4847-CA49D164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9A4DC1-80F8-3E1B-02B1-5F2F7604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34481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31720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interactive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blipFill>
                <a:blip r:embed="rId2"/>
                <a:stretch>
                  <a:fillRect l="-1548" t="-1939" b="-5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44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30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5476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// are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different from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613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// 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blipFill>
                <a:blip r:embed="rId2"/>
                <a:stretch>
                  <a:fillRect l="-177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compresses t by dropping low order bits.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blipFill>
                <a:blip r:embed="rId2"/>
                <a:stretch>
                  <a:fillRect l="-1585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57200"/>
            <a:ext cx="8458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0000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07692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96296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296296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1538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2593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2593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2593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5556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5556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59259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59259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59259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2308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5556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96154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2462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blipFill>
                <a:blip r:embed="rId2"/>
                <a:stretch>
                  <a:fillRect l="-767" t="-16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4714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blipFill>
                <a:blip r:embed="rId2"/>
                <a:stretch>
                  <a:fillRect l="-1973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blipFill>
                <a:blip r:embed="rId2"/>
                <a:stretch>
                  <a:fillRect l="-1649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𝑑𝑒𝑐𝑜𝑚𝑝𝑟𝑒𝑠𝑠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828800"/>
                <a:ext cx="8436007" cy="4343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</a:t>
                </a: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This allows us to decompose an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into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127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coprime quadratics and recreate it using the Chinese Remainder Theorem.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nary>
                      <m:naryPr>
                        <m:chr m:val="∏"/>
                        <m:limLoc m:val="subSup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Operations are performed element-wise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828800"/>
                <a:ext cx="8436007" cy="4343400"/>
              </a:xfrm>
              <a:prstGeom prst="rect">
                <a:avLst/>
              </a:prstGeom>
              <a:blipFill>
                <a:blip r:embed="rId2"/>
                <a:stretch>
                  <a:fillRect l="-1654" t="-1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CA36-64DA-E011-B574-BB99252E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AC234C-C11D-AAA5-7C1D-91AAE35D585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𝑀𝑢𝑙𝑡𝑖𝑝𝑙𝑦𝑁𝑇𝑇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&lt;128;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𝐵𝑎𝑠𝑒𝑐𝑎𝑠𝑒𝑚𝑢𝑙𝑡𝑖𝑝𝑙𝑦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blipFill>
                <a:blip r:embed="rId3"/>
                <a:stretch>
                  <a:fillRect l="-162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66E91-25EA-AD95-D0D8-982B54FD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4151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47800"/>
                <a:ext cx="845820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Dilithium-like key (see full version)</a:t>
                </a: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𝒔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// encrypt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i="1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(</m:t>
                    </m:r>
                    <m:sSup>
                      <m:sSup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𝜐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// recover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; 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removes the errors</a:t>
                </a: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47800"/>
                <a:ext cx="8458200" cy="4800600"/>
              </a:xfrm>
              <a:prstGeom prst="rect">
                <a:avLst/>
              </a:prstGeom>
              <a:blipFill>
                <a:blip r:embed="rId2"/>
                <a:stretch>
                  <a:fillRect l="-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0E0B-4A44-EF52-94C2-8DC7AEAF2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49898F1-0F84-426A-3769-2923623C050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524000"/>
                <a:ext cx="81534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+↱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b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b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,1)</m:t>
                    </m:r>
                  </m:oMath>
                </a14:m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+↱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−↱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hence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↱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↲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-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||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</m:oMath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49898F1-0F84-426A-3769-2923623C0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524000"/>
                <a:ext cx="8153400" cy="4419600"/>
              </a:xfrm>
              <a:prstGeom prst="rect">
                <a:avLst/>
              </a:prstGeom>
              <a:blipFill>
                <a:blip r:embed="rId2"/>
                <a:stretch>
                  <a:fillRect l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DAF871-A85D-1BC1-8C6D-39560770A5B8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Correctness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A98C3-806E-D3F7-25DC-BAC203E0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B88DE-2FDA-73B2-EE25-E9F9E088DD25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273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062087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412466"/>
                <a:ext cx="88392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  //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randomness,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added to term 2.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412466"/>
                <a:ext cx="8839200" cy="4871793"/>
              </a:xfrm>
              <a:prstGeom prst="rect">
                <a:avLst/>
              </a:prstGeom>
              <a:blipFill>
                <a:blip r:embed="rId2"/>
                <a:stretch>
                  <a:fillRect l="-1437" t="-1563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blipFill>
                <a:blip r:embed="rId2"/>
                <a:stretch>
                  <a:fillRect l="-160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76130</TotalTime>
  <Words>9563</Words>
  <Application>Microsoft Macintosh PowerPoint</Application>
  <PresentationFormat>Letter Paper (8.5x11 in)</PresentationFormat>
  <Paragraphs>1225</Paragraphs>
  <Slides>86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4825</cp:revision>
  <cp:lastPrinted>2025-08-06T19:43:24Z</cp:lastPrinted>
  <dcterms:created xsi:type="dcterms:W3CDTF">2013-04-22T16:10:14Z</dcterms:created>
  <dcterms:modified xsi:type="dcterms:W3CDTF">2025-08-09T00:15:01Z</dcterms:modified>
</cp:coreProperties>
</file>